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4" r:id="rId11"/>
    <p:sldId id="268" r:id="rId12"/>
    <p:sldId id="270" r:id="rId13"/>
    <p:sldId id="275" r:id="rId14"/>
    <p:sldId id="271" r:id="rId15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502"/>
    <a:srgbClr val="FDF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/>
    <p:restoredTop sz="94610"/>
  </p:normalViewPr>
  <p:slideViewPr>
    <p:cSldViewPr snapToGrid="0" snapToObjects="1">
      <p:cViewPr>
        <p:scale>
          <a:sx n="113" d="100"/>
          <a:sy n="113" d="100"/>
        </p:scale>
        <p:origin x="135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13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AECA6-A6F0-66E2-4BF4-CB50A4C3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8A12D0-362F-E80C-5CFF-0E00C8583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F8C57-7E72-D8A8-1B68-24B456FD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258C7-3792-D5C3-D5B8-911A5196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291CE-58B2-0F18-DF56-06AFFFF7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191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45A87-6F7D-C1F4-5E04-C0327AED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16C7EC-A4E3-DE8F-9F9C-B288742DD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3D9CB-D27B-F00D-15E1-CB77E7E9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65741-6C5C-44D0-9E9C-8F64C6D1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B1731-A141-6DF2-EFB2-D013F639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73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8B7AE0-5017-8221-4996-A75E93631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B937E9-F612-F793-031A-97D936DA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4177B-E3C1-1E71-2FF5-E095E855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6ABBD-58A6-358B-06E0-AA08FCCD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E3409-4728-D542-D64D-D5B9EBE3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712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35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26420-B961-F6A3-64B1-DC4EB39E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5E6D1-A813-10DB-ECDF-70C06CF07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A12F1-2708-26C2-3542-E2C04633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1C6BC1-7981-8632-4C31-5CB5C7A1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D0F3F-19E2-BD56-E741-C6445EE4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436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54EB3-C372-8E6D-9739-2DEFE8C0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4C8B00-A3BE-2DEB-4742-C3A819E90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BB372-3F16-64C2-0B3A-751AF379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80351-0ECA-DD81-6B72-234FCFC5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7BF14-493B-DE90-9160-B76CA0A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927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D3D9D-4CAA-BEDF-1EAD-06BDAD6F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6CC8E-12F6-0584-9718-BA1C28E73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504B1-DC07-C5A8-7982-01BCFC57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CBF2C1-2D15-01C0-C67E-CC38B2FA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F44E00-AD02-1CA2-190A-AFCBD00A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58136-5108-A994-DF76-FCB76F6B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446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9F755-7AE8-3C68-AE98-3D4F7E80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1B983-41D4-16A1-68F8-54740D1A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25BB2-A35E-085F-04E5-4C084102B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1D13BB-83E4-719D-282E-C147D916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9AEF1-D74C-0AD9-AE99-3FD5F0805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0265C9-9B7E-F2DF-FF40-7D8A1C03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4BB537-D4F5-104D-0B8E-649E3ACD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C0DFA1-2235-E4B9-5680-0DA35622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155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4709E-A0B8-8AAB-93DE-DE455A51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AA469-EEA8-2720-22E8-ECF132E0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0401BD-4F4B-9248-AF22-8234DEC6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52B40A-3A49-E251-1C2D-93A23FDE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018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40DA21-4713-651A-254E-DB5A2858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8A2836-8D28-0C27-6BDD-2F9072E0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2D4EA-753F-60D8-B84F-AEED369F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448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05D6-1E1D-B839-4105-BF17BF74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E372B-25E5-62D8-644D-6C785888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0BA0FA-2A4C-675D-E242-98C84EC0B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37FD7-EBE0-C452-0DEF-B18C1EAC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35C5F7-59F3-60EB-D92D-29512EA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B6DE88-C16B-612A-100E-C1F5B038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130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0C2C5-6028-823E-EC44-223D4956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581EC0-11A1-DE86-CC87-FB8EF6253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038825-399D-E457-7C06-DC61CA7F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65FE7-12CE-978A-29B1-2B0C712A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0E9E50-4A50-99FE-3246-278E4AAD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5044B-2EAD-F380-261F-EC26ED93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283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C2CC1-404A-29D1-6D27-7FF88B9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736F82-9D5C-2241-E00B-B534E5A3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59B4D-4B1E-A7BE-1DAE-6FF9ECD9B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69F059-153F-6F4A-8D2D-48496014A93E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FF593-BD58-4DB5-04AB-C5BF04361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96D6-6FDB-04A0-3503-3A8770FCD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3988B8-449B-CB45-A19B-0C04D7FAC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29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4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531628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Мастер-класс: «</a:t>
            </a:r>
            <a:r>
              <a:rPr lang="ru-RU" sz="3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ресурс команды в проектной деятельности</a:t>
            </a:r>
            <a:r>
              <a:rPr lang="en-US" sz="3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
</a:t>
            </a:r>
            <a:endParaRPr lang="en-US" sz="3135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эффективного взаимодействия в команде для успешной реализации проектов.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91" dirty="0"/>
          </a:p>
        </p:txBody>
      </p:sp>
      <p:pic>
        <p:nvPicPr>
          <p:cNvPr id="6" name="Рисунок 5" descr="Изображение выглядит как текст, Шрифт, логотип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F5EC873-E1F0-C6F0-767B-853688FCE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820" y="1938660"/>
            <a:ext cx="1266180" cy="126618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Графика, снимок экрана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CC5517-D4FB-29BA-9460-B35D41BA1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975" y="531628"/>
            <a:ext cx="1900514" cy="12655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снимок экрана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0E0AEC-BDF3-066F-DC81-29BF83BB2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820" y="866556"/>
            <a:ext cx="1327481" cy="540573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Шрифт, символ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928FC5-C285-B5B5-19BC-9A79D0FDC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882" y="3519674"/>
            <a:ext cx="1182056" cy="116952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Шрифт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76F800-299C-723E-0F33-8BD185F6D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3900" y="3728563"/>
            <a:ext cx="1631920" cy="5405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рифт, Графика, логотип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F02ED77-D449-F830-BFD9-9EB4C2F2E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115" y="3801221"/>
            <a:ext cx="1242233" cy="39525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Графика, снимок экрана, шабл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F62701E-8AB6-5254-5139-79C186E1B8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8274" y="414708"/>
            <a:ext cx="1382439" cy="138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уг, Графика, снимок экрана, шабл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C7CF0E-AEB4-40DA-F0B6-0997D22E7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03" y="450376"/>
            <a:ext cx="3080982" cy="3080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4D6AC-15C5-29D1-7C9B-321306CF4289}"/>
              </a:ext>
            </a:extLst>
          </p:cNvPr>
          <p:cNvSpPr txBox="1"/>
          <p:nvPr/>
        </p:nvSpPr>
        <p:spPr>
          <a:xfrm>
            <a:off x="3108959" y="3627791"/>
            <a:ext cx="281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Материалы для командной работы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🔄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3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88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1576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58350" y="1565976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архитектор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эксперт-практик, обладающий междисциплинарными компетенциями в области ценностной философии, социологии, права, психологии, истории, управления, экономики, аксиологии и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цифровых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технологий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отвечающий за проекцию, моделирование и внедрение просоциальных экосистем. 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91575" y="1161228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архитектура-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целостная система проектируемых и формируемых социальных взаимосвязей, институциональных структур, нормативных регуляторов и социальных практик, основанная на конституционном принципе социального государства, определяющая социальное устройство общества в предстоящий период и направленная на гармонизацию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отношений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государством, обществом и человеком, разрешение существующих противоречий и обеспечение социальной справедливости..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285975" y="1565976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социальной архитектуры:</a:t>
            </a: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Системный характер;
2. Ориентация на будущее;
3. Связь с базовыми социальными категориями;
4. Ценностно-целевая направленность и представление о том, что социальная реальность не задана, она создается через коллективное целеполагание и проектные действия.
</a:t>
            </a:r>
            <a:endParaRPr lang="en-US" sz="1207" dirty="0"/>
          </a:p>
        </p:txBody>
      </p:sp>
      <p:sp>
        <p:nvSpPr>
          <p:cNvPr id="8" name="Text 3"/>
          <p:cNvSpPr txBox="1"/>
          <p:nvPr/>
        </p:nvSpPr>
        <p:spPr>
          <a:xfrm>
            <a:off x="466050" y="482852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📎</a:t>
            </a:r>
            <a:r>
              <a:rPr lang="en-US" sz="12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62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pic>
        <p:nvPicPr>
          <p:cNvPr id="11" name="Рисунок 10" descr="Изображение выглядит как человек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3195F8-4EF2-D8F0-377E-C312D1435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0" y="-6434"/>
            <a:ext cx="1541774" cy="18299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295400"/>
            <a:ext cx="3550200" cy="1276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коллективного решения</a:t>
            </a:r>
            <a:endParaRPr lang="ru-RU" sz="11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Тизер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это точка сборки проекта, которая фиксирует:
• что именно делается в рамках проекта;
• зачем проект существует;
• какую проблему он считает значимой;
• какие ценности разделяет команда.</a:t>
            </a: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6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аудитории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Тизер переводит коллективную идею</a:t>
            </a:r>
            <a:r>
              <a:rPr lang="ru-RU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устойчивый и воспроизводимый образ.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внешних акторов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Тизер выполняет функцию первичного перевода:
• с профессионального языка - на понятный;
• с внутренних мотиваций - на социально значимые аргументы.</a:t>
            </a: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85" dirty="0"/>
          </a:p>
        </p:txBody>
      </p:sp>
      <p:sp>
        <p:nvSpPr>
          <p:cNvPr id="5" name="Text 2"/>
          <p:cNvSpPr txBox="1"/>
          <p:nvPr/>
        </p:nvSpPr>
        <p:spPr>
          <a:xfrm>
            <a:off x="676113" y="3141492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риска разочарования
Тизер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заранее задаёт границы:
• что проект делает;
• чего не обещает;
• формат участия.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Результат: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меньше конфликтов;
• выше доверие;
• понятные критерии успеха.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Тизер как инструмент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метафора;
• образ;
• короткий нарратив;
• визуальный якорь;
• один центральный тезис.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Итог:Тизер - это социальный интерфейс проекта,соединяющий внутренний смысл и внешнюю коммуникацию</a:t>
            </a:r>
            <a:r>
              <a:rPr lang="en-US" sz="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4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Тизер проекта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📄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7E2FA6-BF87-DC39-C1DA-EB49C5463C2A}"/>
              </a:ext>
            </a:extLst>
          </p:cNvPr>
          <p:cNvSpPr txBox="1"/>
          <p:nvPr/>
        </p:nvSpPr>
        <p:spPr>
          <a:xfrm>
            <a:off x="305743" y="663535"/>
            <a:ext cx="366183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u="none" strike="noStrike" dirty="0">
                <a:solidFill>
                  <a:srgbClr val="000000"/>
                </a:solidFill>
                <a:effectLst/>
                <a:highlight>
                  <a:srgbClr val="F6D502"/>
                </a:highlight>
              </a:rPr>
              <a:t>Инструкция для участников проектной сессии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Формат работы: создание видеоролика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highlight>
                  <a:srgbClr val="F6D502"/>
                </a:highlight>
              </a:rPr>
              <a:t>длительность 60-90секунд 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Организационный этап</a:t>
            </a:r>
            <a:endParaRPr lang="ru-RU" sz="14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Модератор собирает всех участников,</a:t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объясняет правила работы,</a:t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отвечает на вопросы.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Представление проекта от организации-партнёра.</a:t>
            </a:r>
          </a:p>
          <a:p>
            <a:pPr algn="l"/>
            <a:r>
              <a:rPr lang="en" sz="1400" b="1" i="0" u="none" strike="noStrike" dirty="0">
                <a:solidFill>
                  <a:srgbClr val="000000"/>
                </a:solidFill>
                <a:effectLst/>
                <a:highlight>
                  <a:srgbClr val="F6D502"/>
                </a:highlight>
              </a:rPr>
              <a:t>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highlight>
                  <a:srgbClr val="F6D502"/>
                </a:highlight>
              </a:rPr>
              <a:t>Регламент работы</a:t>
            </a: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У нас ровно 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2 часа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.</a:t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К 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17:00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 каждая группа должна сдать готовый видеоролик по своему заданию.</a:t>
            </a: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Оценивать видео будет жюри позже.</a:t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Сегодня наша задача — сделать продукт 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«под ключ»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ru-RU" sz="14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C2F32-256A-3340-E491-2838ED1B2631}"/>
              </a:ext>
            </a:extLst>
          </p:cNvPr>
          <p:cNvSpPr txBox="1"/>
          <p:nvPr/>
        </p:nvSpPr>
        <p:spPr>
          <a:xfrm>
            <a:off x="5112596" y="649735"/>
            <a:ext cx="403140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effectLst/>
                <a:highlight>
                  <a:srgbClr val="F6D502"/>
                </a:highlight>
              </a:rPr>
              <a:t>Распределение ролей в группе</a:t>
            </a:r>
          </a:p>
          <a:p>
            <a:pPr algn="l"/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В каждой группе необходимо определить роли: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Сценарист / режиссёр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 — отвечает за концепцию и логику повествования.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Оператор / монтажёр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 — отвечает за съёмку и сборку видео.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Исследователь / дизайнер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 — готовит визуальные материалы: инфографику, схемы, карту, визуальные элементы.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Актёр / диктор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 (при необходимости) — может быть один участник или несколько по очереди.</a:t>
            </a:r>
          </a:p>
          <a:p>
            <a:pPr algn="l"/>
            <a:r>
              <a:rPr lang="ru-RU" sz="1400" b="1" i="0" u="none" strike="noStrike" dirty="0">
                <a:solidFill>
                  <a:srgbClr val="000000"/>
                </a:solidFill>
                <a:effectLst/>
              </a:rPr>
              <a:t>Тайминг работы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30 минут — разработка идеи и макета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45 минут — съёмка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35 минут — монтаж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</a:rPr>
              <a:t>оставшееся время — финальная проверка и экспорт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EEB81C-4D89-7FF6-5FAB-013435FD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78" y="1900113"/>
            <a:ext cx="1501424" cy="15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0" y="954304"/>
            <a:ext cx="4124700" cy="377639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97" y="2500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34100" y="3163183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Курапова  Анна Сергеевна —доцент, кандидат социологических наук
Матвеев Михаил Сергеевич —ассистент, аспирант
Шевченко Диана Сергеевна —ассистент, аспирант
</a:t>
            </a: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9" dirty="0"/>
          </a:p>
        </p:txBody>
      </p:sp>
      <p:sp>
        <p:nvSpPr>
          <p:cNvPr id="7" name="Text 3"/>
          <p:cNvSpPr txBox="1"/>
          <p:nvPr/>
        </p:nvSpPr>
        <p:spPr>
          <a:xfrm>
            <a:off x="4834100" y="1307175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 разработан и реализован преподавателями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кафедры социологии и политологии ЛЭТИ</a:t>
            </a:r>
            <a:r>
              <a:rPr lang="en-US" sz="1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53" y="3003475"/>
            <a:ext cx="2698644" cy="178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4129"/>
            <a:ext cx="2700000" cy="178669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653" y="3003475"/>
            <a:ext cx="2699645" cy="1788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41000" y="424078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и социальный проект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4" y="1090464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проект?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-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это временное предприятие, направленное на создание уникального продукта, услуги или результата. Он имеет четко определённые цели, сроки и ресурсы. 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652862" y="1013793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социальных проектов</a:t>
            </a: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ориентированы на решение общественных проблем и улучшение качества жизни различных групп. Они часто финансируются государством или некоммерческими организациями.</a:t>
            </a: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26" dirty="0"/>
          </a:p>
        </p:txBody>
      </p:sp>
      <p:sp>
        <p:nvSpPr>
          <p:cNvPr id="15" name="Text 4"/>
          <p:cNvSpPr txBox="1"/>
          <p:nvPr/>
        </p:nvSpPr>
        <p:spPr>
          <a:xfrm>
            <a:off x="6398431" y="997506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отвечает на вопросы:</a:t>
            </a: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для кого важно, чтобы поставленная проблема была решена?
• зачем делать то, что запланировано?
• что именно нужно будет сделать, чтобы решить поставленную проблему?
• делал ли кто-то что-то подобное ранее?
</a:t>
            </a: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56" y="1285525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проекта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Определяем проблему
2. Анализируем существующие решения
3. Формулируем идею решения с учётом существующего опыта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Составляем план действий, позволяющий получить результат
2. Формируем чёткий план задач по реализации проекта.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фаза, когда происходит реализация запланированных мероприятий и мониторинг прогресса по ключевым показателям.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Проверяем достижение поставленной цели
2. Оцениваем эффект от полученных результатов
3. Анализируем ход и итоги работы над проектом
4. Проводим эксперимент(вычислительный эксперимент, опрос участников)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860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проектов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937725"/>
            <a:ext cx="2294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проектов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учебно-образовательные
• исследовательские
• инновационные
• комбинированные
• инвестиционные</a:t>
            </a: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47" dirty="0"/>
          </a:p>
        </p:txBody>
      </p:sp>
      <p:sp>
        <p:nvSpPr>
          <p:cNvPr id="11" name="Text 3"/>
          <p:cNvSpPr txBox="1"/>
          <p:nvPr/>
        </p:nvSpPr>
        <p:spPr>
          <a:xfrm>
            <a:off x="2050350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проектов 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1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 мегапроекты
2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 мультипроекты
3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 монопроекты</a:t>
            </a: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67" dirty="0"/>
          </a:p>
        </p:txBody>
      </p:sp>
      <p:sp>
        <p:nvSpPr>
          <p:cNvPr id="12" name="Text 4"/>
          <p:cNvSpPr txBox="1"/>
          <p:nvPr/>
        </p:nvSpPr>
        <p:spPr>
          <a:xfrm>
            <a:off x="3618025" y="29288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проектов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социальные
• экономические
• организационные
• технические
• смешанные</a:t>
            </a: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28" dirty="0"/>
          </a:p>
        </p:txBody>
      </p:sp>
      <p:sp>
        <p:nvSpPr>
          <p:cNvPr id="13" name="Text 5"/>
          <p:cNvSpPr txBox="1"/>
          <p:nvPr/>
        </p:nvSpPr>
        <p:spPr>
          <a:xfrm>
            <a:off x="5117606" y="110477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классификации:</a:t>
            </a:r>
            <a:endParaRPr lang="ru-RU" sz="12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уровень проекта;
• масштаб;
• направленность;
• отрасль реализации.</a:t>
            </a: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59" dirty="0"/>
          </a:p>
        </p:txBody>
      </p:sp>
      <p:sp>
        <p:nvSpPr>
          <p:cNvPr id="14" name="Text 6"/>
          <p:cNvSpPr txBox="1"/>
          <p:nvPr/>
        </p:nvSpPr>
        <p:spPr>
          <a:xfrm>
            <a:off x="6685800" y="2928825"/>
            <a:ext cx="19446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срокам реализации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краткосрочные (1–2 года);
• среднесрочные (3–5 лет);
• долгосрочные (более 5 лет).
</a:t>
            </a:r>
            <a:endParaRPr lang="en-US" sz="1200" dirty="0"/>
          </a:p>
        </p:txBody>
      </p:sp>
      <p:pic>
        <p:nvPicPr>
          <p:cNvPr id="18" name="Рисунок 17" descr="Изображение выглядит как электроника, громкоговоритель, мегафо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DEDD2F-0065-5398-3099-0B4CCF2AF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4916" y="228600"/>
            <a:ext cx="2719944" cy="2487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0" y="954475"/>
            <a:ext cx="4124700" cy="377605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34" y="-70433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900" y="36675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ресурс группы -  это совокупность возможностей,которые возникают благодаря объединению участников в группу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💬</a:t>
            </a: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7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780634" y="3219782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❗  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Важно:Социальный ресурс группы -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 сумма отдельных людей, а результат их взаимодействия.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7" name="Text 3"/>
          <p:cNvSpPr txBox="1"/>
          <p:nvPr/>
        </p:nvSpPr>
        <p:spPr>
          <a:xfrm>
            <a:off x="4758266" y="1268928"/>
            <a:ext cx="3898500" cy="13520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включает: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знания и профессиональные компетенции участников;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разнообразие опыта и точек зрения;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социальные связи и партнёрские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уровень доверия и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взаимопонимания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способность к координации и распределению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опыт совместной работы.
</a:t>
            </a: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75" y="1167050"/>
            <a:ext cx="3756501" cy="335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5533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960900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это: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процесс формирования норм и ролей;
• распределение влияния и ответственности;
• развитие доверия и сплочённости;
• изменение отношений в ходе работы.</a:t>
            </a: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9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динамика в проектной команде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🔄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002700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Важно: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команда проходит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этапы: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формирование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шторм;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нормализация;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" y="-2500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7070" y="334543"/>
            <a:ext cx="5221135" cy="525582"/>
          </a:xfrm>
          <a:prstGeom prst="rect">
            <a:avLst/>
          </a:prstGeom>
          <a:solidFill>
            <a:srgbClr val="F6D502"/>
          </a:solidFill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0000"/>
              </a:lnSpc>
              <a:buNone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- это функциональные позиции в группе, 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не формальные должности</a:t>
            </a: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🔎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937725"/>
            <a:ext cx="2294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распределяет задачи</a:t>
            </a: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73" dirty="0"/>
          </a:p>
        </p:txBody>
      </p:sp>
      <p:sp>
        <p:nvSpPr>
          <p:cNvPr id="11" name="Text 3"/>
          <p:cNvSpPr txBox="1"/>
          <p:nvPr/>
        </p:nvSpPr>
        <p:spPr>
          <a:xfrm>
            <a:off x="2050350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идеи – формулирует проблему</a:t>
            </a: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618025" y="29288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уточняет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цель – работает с данными– оценивает реалистичность</a:t>
            </a:r>
            <a:r>
              <a:rPr lang="en-US" sz="13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24" dirty="0"/>
          </a:p>
        </p:txBody>
      </p:sp>
      <p:sp>
        <p:nvSpPr>
          <p:cNvPr id="13" name="Text 5"/>
          <p:cNvSpPr txBox="1"/>
          <p:nvPr/>
        </p:nvSpPr>
        <p:spPr>
          <a:xfrm>
            <a:off x="5115150" y="1101133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Коммуникатор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обеспечивает взаимодействие– поддерживает связь внутри команды и с партнёрами</a:t>
            </a: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8" dirty="0"/>
          </a:p>
        </p:txBody>
      </p:sp>
      <p:sp>
        <p:nvSpPr>
          <p:cNvPr id="14" name="Text 6"/>
          <p:cNvSpPr txBox="1"/>
          <p:nvPr/>
        </p:nvSpPr>
        <p:spPr>
          <a:xfrm>
            <a:off x="6692115" y="2593081"/>
            <a:ext cx="19446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выявляет риски– задаёт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уточняющие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вопросы
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Координатор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следит за общим движением проекта– поддерживает баланс ролей</a:t>
            </a: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24" dirty="0"/>
          </a:p>
        </p:txBody>
      </p:sp>
      <p:pic>
        <p:nvPicPr>
          <p:cNvPr id="16" name="Рисунок 15" descr="Изображение выглядит как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2494A3-92C7-3BA0-2E39-5C027C4E1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7063" y="-1687217"/>
            <a:ext cx="3058623" cy="4527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00" y="1217214"/>
            <a:ext cx="4392300" cy="319852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(классические) методы: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1.метод совещаний
2.метод деловых переговоров
3.метод телефонных переговоров
4.метод дискуссий
5.метод симпозиума</a:t>
            </a: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1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68542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методы: 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1.метод мозгового штурма
2.метод синектики
3.метод свободных ассоциаций
4.метод ключевых вопросов
5.метод инверсии
6.метод эмпатии
</a:t>
            </a:r>
            <a:r>
              <a:rPr lang="en-US" sz="4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60" dirty="0"/>
          </a:p>
        </p:txBody>
      </p:sp>
      <p:sp>
        <p:nvSpPr>
          <p:cNvPr id="7" name="Text 2"/>
          <p:cNvSpPr txBox="1"/>
          <p:nvPr/>
        </p:nvSpPr>
        <p:spPr>
          <a:xfrm>
            <a:off x="538800" y="627682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принятия решений в группе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0" y="-33977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82517" y="2379228"/>
            <a:ext cx="8747403" cy="385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000000"/>
                </a:solidFill>
                <a:highlight>
                  <a:srgbClr val="F6D502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</a:t>
            </a:r>
            <a:r>
              <a:rPr lang="en-US" sz="1608" dirty="0">
                <a:solidFill>
                  <a:srgbClr val="000000"/>
                </a:solidFill>
                <a:highlight>
                  <a:srgbClr val="F6D502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🏁</a:t>
            </a:r>
            <a:r>
              <a:rPr lang="en-US" sz="1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903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3535" y="2763629"/>
            <a:ext cx="2294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Определение цели и задач; сессии, подбор участников; создание комфортной атмосферы для открытого обмена идеями без осуждения.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48646" y="1116550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участников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Формирование группы с разными точками зрения и компетенциями для максимальной генерации разнообразных идей.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7908" y="2802818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задачи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Чёткое формулирование проблемы или вопроса, над которыми предстоит работать, чтобы направить творческий процесс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33052" y="109353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идей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Свободное высказывание и запись всех предложений без критики, с акцентом на количество и нестандартность решений.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685800" y="2790950"/>
            <a:ext cx="19446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и оценка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Обработка, объединение и анализ идей, выделение наиболее перспективных для дальнейшей реализации.
</a:t>
            </a:r>
            <a:endParaRPr lang="en-US" sz="1200" dirty="0"/>
          </a:p>
        </p:txBody>
      </p:sp>
      <p:pic>
        <p:nvPicPr>
          <p:cNvPr id="16" name="Рисунок 15" descr="Изображение выглядит как Графика, Шрифт, логотип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455FEE-6A79-ADA7-ECE6-237D71957E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8894" y="168867"/>
            <a:ext cx="1726579" cy="15886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ка, логотип, Шрифт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C3579B-D010-1233-7925-8092DD0A08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2384" y="212423"/>
            <a:ext cx="3044858" cy="88015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нимок экрана, логотип, Графика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263A9-F103-E2BD-1259-141296242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5834" y="4110373"/>
            <a:ext cx="4258733" cy="7386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84E546-4601-F998-E1E7-D33D014AFD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254" y="209746"/>
            <a:ext cx="2362469" cy="132888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6C3252B-C574-8028-2F7A-0D78994AD3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6549" y="3426789"/>
            <a:ext cx="2582333" cy="193675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87FF73-5136-B506-D44F-6254953597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0970" y="4000104"/>
            <a:ext cx="1363435" cy="1363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1339</Words>
  <Application>Microsoft Macintosh PowerPoint</Application>
  <PresentationFormat>Экран (16:9)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Office</cp:lastModifiedBy>
  <cp:revision>13</cp:revision>
  <dcterms:created xsi:type="dcterms:W3CDTF">2026-02-23T00:23:39Z</dcterms:created>
  <dcterms:modified xsi:type="dcterms:W3CDTF">2026-02-27T19:47:30Z</dcterms:modified>
</cp:coreProperties>
</file>