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5336E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5336E"/>
              </a:solidFill>
              <a:prstDash val="solid"/>
              <a:round/>
            </a:ln>
          </a:top>
          <a:bottom>
            <a:ln w="25400" cap="flat">
              <a:solidFill>
                <a:srgbClr val="05336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5336E"/>
              </a:solidFill>
              <a:prstDash val="solid"/>
              <a:round/>
            </a:ln>
          </a:top>
          <a:bottom>
            <a:ln w="25400" cap="flat">
              <a:solidFill>
                <a:srgbClr val="05336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4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336E"/>
          </a:solidFill>
        </a:fill>
      </a:tcStyle>
    </a:firstCol>
    <a:la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336E"/>
          </a:solidFill>
        </a:fill>
      </a:tcStyle>
    </a:lastRow>
    <a:firstRow>
      <a:tcTxStyle b="on" i="off">
        <a:font>
          <a:latin typeface="PT Sans"/>
          <a:ea typeface="PT Sans"/>
          <a:cs typeface="PT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336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05336E"/>
              </a:solidFill>
              <a:prstDash val="solid"/>
              <a:round/>
            </a:ln>
          </a:left>
          <a:right>
            <a:ln w="12700" cap="flat">
              <a:solidFill>
                <a:srgbClr val="05336E"/>
              </a:solidFill>
              <a:prstDash val="solid"/>
              <a:round/>
            </a:ln>
          </a:right>
          <a:top>
            <a:ln w="12700" cap="flat">
              <a:solidFill>
                <a:srgbClr val="05336E"/>
              </a:solidFill>
              <a:prstDash val="solid"/>
              <a:round/>
            </a:ln>
          </a:top>
          <a:bottom>
            <a:ln w="12700" cap="flat">
              <a:solidFill>
                <a:srgbClr val="05336E"/>
              </a:solidFill>
              <a:prstDash val="solid"/>
              <a:round/>
            </a:ln>
          </a:bottom>
          <a:insideH>
            <a:ln w="12700" cap="flat">
              <a:solidFill>
                <a:srgbClr val="05336E"/>
              </a:solidFill>
              <a:prstDash val="solid"/>
              <a:round/>
            </a:ln>
          </a:insideH>
          <a:insideV>
            <a:ln w="12700" cap="flat">
              <a:solidFill>
                <a:srgbClr val="05336E"/>
              </a:solidFill>
              <a:prstDash val="solid"/>
              <a:round/>
            </a:ln>
          </a:insideV>
        </a:tcBdr>
        <a:fill>
          <a:solidFill>
            <a:srgbClr val="05336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05336E"/>
              </a:solidFill>
              <a:prstDash val="solid"/>
              <a:round/>
            </a:ln>
          </a:left>
          <a:right>
            <a:ln w="12700" cap="flat">
              <a:solidFill>
                <a:srgbClr val="05336E"/>
              </a:solidFill>
              <a:prstDash val="solid"/>
              <a:round/>
            </a:ln>
          </a:right>
          <a:top>
            <a:ln w="12700" cap="flat">
              <a:solidFill>
                <a:srgbClr val="05336E"/>
              </a:solidFill>
              <a:prstDash val="solid"/>
              <a:round/>
            </a:ln>
          </a:top>
          <a:bottom>
            <a:ln w="12700" cap="flat">
              <a:solidFill>
                <a:srgbClr val="05336E"/>
              </a:solidFill>
              <a:prstDash val="solid"/>
              <a:round/>
            </a:ln>
          </a:bottom>
          <a:insideH>
            <a:ln w="12700" cap="flat">
              <a:solidFill>
                <a:srgbClr val="05336E"/>
              </a:solidFill>
              <a:prstDash val="solid"/>
              <a:round/>
            </a:ln>
          </a:insideH>
          <a:insideV>
            <a:ln w="12700" cap="flat">
              <a:solidFill>
                <a:srgbClr val="05336E"/>
              </a:solidFill>
              <a:prstDash val="solid"/>
              <a:round/>
            </a:ln>
          </a:insideV>
        </a:tcBdr>
        <a:fill>
          <a:solidFill>
            <a:srgbClr val="05336E">
              <a:alpha val="20000"/>
            </a:srgbClr>
          </a:solidFill>
        </a:fill>
      </a:tcStyle>
    </a:firstCol>
    <a:lastRow>
      <a:tcTxStyle b="on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05336E"/>
              </a:solidFill>
              <a:prstDash val="solid"/>
              <a:round/>
            </a:ln>
          </a:left>
          <a:right>
            <a:ln w="12700" cap="flat">
              <a:solidFill>
                <a:srgbClr val="05336E"/>
              </a:solidFill>
              <a:prstDash val="solid"/>
              <a:round/>
            </a:ln>
          </a:right>
          <a:top>
            <a:ln w="50800" cap="flat">
              <a:solidFill>
                <a:srgbClr val="05336E"/>
              </a:solidFill>
              <a:prstDash val="solid"/>
              <a:round/>
            </a:ln>
          </a:top>
          <a:bottom>
            <a:ln w="12700" cap="flat">
              <a:solidFill>
                <a:srgbClr val="05336E"/>
              </a:solidFill>
              <a:prstDash val="solid"/>
              <a:round/>
            </a:ln>
          </a:bottom>
          <a:insideH>
            <a:ln w="12700" cap="flat">
              <a:solidFill>
                <a:srgbClr val="05336E"/>
              </a:solidFill>
              <a:prstDash val="solid"/>
              <a:round/>
            </a:ln>
          </a:insideH>
          <a:insideV>
            <a:ln w="12700" cap="flat">
              <a:solidFill>
                <a:srgbClr val="05336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T Sans"/>
          <a:ea typeface="PT Sans"/>
          <a:cs typeface="PT Sans"/>
        </a:font>
        <a:srgbClr val="05336E"/>
      </a:tcTxStyle>
      <a:tcStyle>
        <a:tcBdr>
          <a:left>
            <a:ln w="12700" cap="flat">
              <a:solidFill>
                <a:srgbClr val="05336E"/>
              </a:solidFill>
              <a:prstDash val="solid"/>
              <a:round/>
            </a:ln>
          </a:left>
          <a:right>
            <a:ln w="12700" cap="flat">
              <a:solidFill>
                <a:srgbClr val="05336E"/>
              </a:solidFill>
              <a:prstDash val="solid"/>
              <a:round/>
            </a:ln>
          </a:right>
          <a:top>
            <a:ln w="12700" cap="flat">
              <a:solidFill>
                <a:srgbClr val="05336E"/>
              </a:solidFill>
              <a:prstDash val="solid"/>
              <a:round/>
            </a:ln>
          </a:top>
          <a:bottom>
            <a:ln w="25400" cap="flat">
              <a:solidFill>
                <a:srgbClr val="05336E"/>
              </a:solidFill>
              <a:prstDash val="solid"/>
              <a:round/>
            </a:ln>
          </a:bottom>
          <a:insideH>
            <a:ln w="12700" cap="flat">
              <a:solidFill>
                <a:srgbClr val="05336E"/>
              </a:solidFill>
              <a:prstDash val="solid"/>
              <a:round/>
            </a:ln>
          </a:insideH>
          <a:insideV>
            <a:ln w="12700" cap="flat">
              <a:solidFill>
                <a:srgbClr val="05336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8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38804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курс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Название курса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Модуль 1. Название модуля                                                                Блок 1. Название блока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839787" y="3452341"/>
            <a:ext cx="10514014" cy="465995"/>
          </a:xfrm>
          <a:prstGeom prst="rect">
            <a:avLst/>
          </a:prstGeom>
        </p:spPr>
        <p:txBody>
          <a:bodyPr anchor="b"/>
          <a:lstStyle/>
          <a:p>
            <a:r>
              <a:t>Имя Фамилия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87373" y="1196751"/>
            <a:ext cx="5364610" cy="4752530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8122" y="6405810"/>
            <a:ext cx="206503" cy="22014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ОБРАЗЕЦ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587375" y="341098"/>
            <a:ext cx="11017250" cy="7321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6384904"/>
            <a:ext cx="4500513" cy="365126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05336E">
                    <a:alpha val="70000"/>
                  </a:srgbClr>
                </a:solidFill>
              </a:defRPr>
            </a:lvl1pPr>
          </a:lstStyle>
          <a:p>
            <a:r>
              <a:t>Название блока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курса"/>
          <p:cNvSpPr txBox="1">
            <a:spLocks noGrp="1"/>
          </p:cNvSpPr>
          <p:nvPr>
            <p:ph type="title"/>
          </p:nvPr>
        </p:nvSpPr>
        <p:spPr>
          <a:xfrm>
            <a:off x="839787" y="4185789"/>
            <a:ext cx="10514012" cy="903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Название курса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9787" y="5346824"/>
            <a:ext cx="10514013" cy="98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Модуль 1. Название модуля                                                                Блок 1. Название блока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05336E">
                    <a:alpha val="70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5336E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Метаинженерия как концептуальная основа междисциплинарной коммуникации"/>
          <p:cNvSpPr txBox="1">
            <a:spLocks noGrp="1"/>
          </p:cNvSpPr>
          <p:nvPr>
            <p:ph type="title"/>
          </p:nvPr>
        </p:nvSpPr>
        <p:spPr>
          <a:xfrm>
            <a:off x="839787" y="4185789"/>
            <a:ext cx="10514012" cy="2135200"/>
          </a:xfrm>
          <a:prstGeom prst="rect">
            <a:avLst/>
          </a:prstGeom>
        </p:spPr>
        <p:txBody>
          <a:bodyPr>
            <a:normAutofit/>
          </a:bodyPr>
          <a:lstStyle>
            <a:lvl1pPr defTabSz="832104">
              <a:tabLst>
                <a:tab pos="4432300" algn="l"/>
              </a:tabLst>
              <a:defRPr sz="4368"/>
            </a:lvl1pPr>
          </a:lstStyle>
          <a:p>
            <a:pPr algn="r"/>
            <a:r>
              <a:rPr lang="ru-RU" sz="4300" cap="none" dirty="0">
                <a:solidFill>
                  <a:srgbClr val="92D050"/>
                </a:solidFill>
              </a:rPr>
              <a:t>Название проекта</a:t>
            </a:r>
            <a:endParaRPr cap="none" dirty="0">
              <a:solidFill>
                <a:srgbClr val="92D050"/>
              </a:solidFill>
            </a:endParaRPr>
          </a:p>
        </p:txBody>
      </p:sp>
      <p:sp>
        <p:nvSpPr>
          <p:cNvPr id="87" name="Текст 1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u-RU" dirty="0"/>
              <a:t>Проектная сессия «Созвездие добра – ЛЭТИ»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197259" cy="4752530"/>
          </a:xfrm>
        </p:spPr>
        <p:txBody>
          <a:bodyPr/>
          <a:lstStyle/>
          <a:p>
            <a:r>
              <a:rPr lang="ru-RU" dirty="0">
                <a:solidFill>
                  <a:srgbClr val="92D050"/>
                </a:solidFill>
              </a:rPr>
              <a:t>Ф.И.О., группа, направление подготовки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051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269267" cy="475253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690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269267" cy="4752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889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269267" cy="4752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Инструменты и методы (креативная концепция)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850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269267" cy="4752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Необходимые ресурсы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32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269267" cy="4752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Планируемые результаты </a:t>
            </a:r>
            <a:r>
              <a:rPr lang="ru-RU" dirty="0">
                <a:solidFill>
                  <a:srgbClr val="92D050"/>
                </a:solidFill>
              </a:rPr>
              <a:t>(количественные и качественные)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52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587372" y="1196751"/>
            <a:ext cx="11269267" cy="4752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Социальные изменения, к которым приведет реализация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162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План-график выполнения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483642"/>
              </p:ext>
            </p:extLst>
          </p:nvPr>
        </p:nvGraphicFramePr>
        <p:xfrm>
          <a:off x="623392" y="1268760"/>
          <a:ext cx="11089232" cy="4752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452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Виды работ по подготовке и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 исполнителя или специализация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Необходимые 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7368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rp_theme_large">
  <a:themeElements>
    <a:clrScheme name="Corp_theme_large">
      <a:dk1>
        <a:srgbClr val="05336E"/>
      </a:dk1>
      <a:lt1>
        <a:srgbClr val="6E6C69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Corp_theme_larg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rp_theme_lar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5336E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5336E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rp_theme_large">
  <a:themeElements>
    <a:clrScheme name="Corp_theme_lar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Corp_theme_larg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rp_theme_lar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5336E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5336E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67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Corp_theme_large</vt:lpstr>
      <vt:lpstr>Название проекта</vt:lpstr>
      <vt:lpstr>Команда проекта</vt:lpstr>
      <vt:lpstr>Цель и задачи проекта</vt:lpstr>
      <vt:lpstr>Целевая аудитория проекта</vt:lpstr>
      <vt:lpstr>Инструменты и методы (креативная концепция)</vt:lpstr>
      <vt:lpstr>Необходимые ресурсы</vt:lpstr>
      <vt:lpstr>Планируемые результаты (количественные и качественные)</vt:lpstr>
      <vt:lpstr>Социальные изменения, к которым приведет реализация проекта</vt:lpstr>
      <vt:lpstr>План-график выполнения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Метаинженерия как концептуальная основа междисциплинарной коммуникации</dc:title>
  <dc:creator>1</dc:creator>
  <cp:lastModifiedBy>avs1973@list.ru</cp:lastModifiedBy>
  <cp:revision>19</cp:revision>
  <dcterms:modified xsi:type="dcterms:W3CDTF">2026-02-17T11:17:41Z</dcterms:modified>
</cp:coreProperties>
</file>